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0"/>
  </p:notesMasterIdLst>
  <p:handoutMasterIdLst>
    <p:handoutMasterId r:id="rId11"/>
  </p:handoutMasterIdLst>
  <p:sldIdLst>
    <p:sldId id="256" r:id="rId2"/>
    <p:sldId id="409" r:id="rId3"/>
    <p:sldId id="427" r:id="rId4"/>
    <p:sldId id="406" r:id="rId5"/>
    <p:sldId id="413" r:id="rId6"/>
    <p:sldId id="287" r:id="rId7"/>
    <p:sldId id="375" r:id="rId8"/>
    <p:sldId id="42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12" autoAdjust="0"/>
    <p:restoredTop sz="88029" autoAdjust="0"/>
  </p:normalViewPr>
  <p:slideViewPr>
    <p:cSldViewPr snapToGrid="0">
      <p:cViewPr varScale="1">
        <p:scale>
          <a:sx n="64" d="100"/>
          <a:sy n="64" d="100"/>
        </p:scale>
        <p:origin x="1002"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3639707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https://www.blackhawkintelligence.com/the-digital-footprint/</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4283208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CfICOt2uI8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DT25: Digital footprint</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9" name="Picture Placeholder 8">
            <a:extLst>
              <a:ext uri="{FF2B5EF4-FFF2-40B4-BE49-F238E27FC236}">
                <a16:creationId xmlns:a16="http://schemas.microsoft.com/office/drawing/2014/main" id="{984F5DA8-7FFE-45E6-9146-2AFB3870AA4E}"/>
              </a:ext>
            </a:extLst>
          </p:cNvPr>
          <p:cNvPicPr>
            <a:picLocks noGrp="1" noChangeAspect="1"/>
          </p:cNvPicPr>
          <p:nvPr>
            <p:ph type="pic" sz="quarter" idx="10"/>
          </p:nvPr>
        </p:nvPicPr>
        <p:blipFill>
          <a:blip r:embed="rId2"/>
          <a:srcRect l="8607" r="8607"/>
          <a:stretch>
            <a:fillRect/>
          </a:stretch>
        </p:blipFill>
        <p:spPr>
          <a:xfrm>
            <a:off x="-11284" y="1"/>
            <a:ext cx="7815636" cy="6677022"/>
          </a:xfrm>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2256591824"/>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type of threat to a network attempts to guess passwords using a trial and error method? (1 point)</a:t>
                      </a:r>
                    </a:p>
                    <a:p>
                      <a:endParaRPr lang="en-GB" sz="1600" dirty="0">
                        <a:latin typeface="+mj-lt"/>
                      </a:endParaRPr>
                    </a:p>
                    <a:p>
                      <a:endParaRPr lang="en-GB" sz="1600" dirty="0">
                        <a:latin typeface="+mj-lt"/>
                      </a:endParaRPr>
                    </a:p>
                  </a:txBody>
                  <a:tcPr/>
                </a:tc>
                <a:tc>
                  <a:txBody>
                    <a:bodyPr/>
                    <a:lstStyle/>
                    <a:p>
                      <a:r>
                        <a:rPr lang="en-GB" sz="1600" kern="1200" dirty="0">
                          <a:solidFill>
                            <a:schemeClr val="tx1"/>
                          </a:solidFill>
                          <a:latin typeface="+mj-lt"/>
                          <a:ea typeface="+mn-ea"/>
                          <a:cs typeface="+mn-cs"/>
                        </a:rPr>
                        <a:t>Which type of threat floods servers with useless requests? (1 point)</a:t>
                      </a:r>
                    </a:p>
                  </a:txBody>
                  <a:tcPr/>
                </a:tc>
                <a:tc>
                  <a:txBody>
                    <a:bodyPr/>
                    <a:lstStyle/>
                    <a:p>
                      <a:r>
                        <a:rPr lang="en-GB" sz="1600" dirty="0">
                          <a:latin typeface="+mj-lt"/>
                        </a:rPr>
                        <a:t>Which type of threat uses tracing software to intercept data packets over a network? (1 point)</a:t>
                      </a:r>
                    </a:p>
                  </a:txBody>
                  <a:tcPr/>
                </a:tc>
                <a:extLst>
                  <a:ext uri="{0D108BD9-81ED-4DB2-BD59-A6C34878D82A}">
                    <a16:rowId xmlns:a16="http://schemas.microsoft.com/office/drawing/2014/main" val="3712293696"/>
                  </a:ext>
                </a:extLst>
              </a:tr>
              <a:tr h="1006630">
                <a:tc>
                  <a:txBody>
                    <a:bodyPr/>
                    <a:lstStyle/>
                    <a:p>
                      <a:r>
                        <a:rPr lang="en-GB" sz="1600" dirty="0">
                          <a:latin typeface="+mj-lt"/>
                        </a:rPr>
                        <a:t>Which type of malware will display unwanted pop-up ads? (2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Which type of malware is commonly used to perform a DDoS attack? (2 points)</a:t>
                      </a:r>
                    </a:p>
                  </a:txBody>
                  <a:tcPr/>
                </a:tc>
                <a:tc>
                  <a:txBody>
                    <a:bodyPr/>
                    <a:lstStyle/>
                    <a:p>
                      <a:r>
                        <a:rPr lang="en-GB" sz="1600" dirty="0">
                          <a:latin typeface="+mj-lt"/>
                        </a:rPr>
                        <a:t>Which type of malware designed to give hackers access to and control over a target device? (2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utility programs (3 points)</a:t>
                      </a:r>
                    </a:p>
                    <a:p>
                      <a:endParaRPr lang="en-GB" sz="1600" dirty="0">
                        <a:latin typeface="+mj-lt"/>
                      </a:endParaRPr>
                    </a:p>
                    <a:p>
                      <a:endParaRPr lang="en-GB" sz="1600" dirty="0">
                        <a:latin typeface="+mj-lt"/>
                      </a:endParaRPr>
                    </a:p>
                  </a:txBody>
                  <a:tcPr/>
                </a:tc>
                <a:tc>
                  <a:txBody>
                    <a:bodyPr/>
                    <a:lstStyle/>
                    <a:p>
                      <a:r>
                        <a:rPr lang="en-GB" sz="1600" dirty="0">
                          <a:latin typeface="+mj-lt"/>
                        </a:rPr>
                        <a:t>Name THREE operating system tools (3 points)</a:t>
                      </a:r>
                    </a:p>
                  </a:txBody>
                  <a:tcPr/>
                </a:tc>
                <a:tc>
                  <a:txBody>
                    <a:bodyPr/>
                    <a:lstStyle/>
                    <a:p>
                      <a:r>
                        <a:rPr lang="en-GB" sz="1600" dirty="0">
                          <a:latin typeface="+mj-lt"/>
                        </a:rPr>
                        <a:t>Name THREE types of storage (3 points)</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Name at least TWO implementation methods from the Systems Development Life Cycle. (4 points)</a:t>
                      </a:r>
                    </a:p>
                  </a:txBody>
                  <a:tcPr/>
                </a:tc>
                <a:tc>
                  <a:txBody>
                    <a:bodyPr/>
                    <a:lstStyle/>
                    <a:p>
                      <a:r>
                        <a:rPr lang="en-GB" sz="1600" dirty="0">
                          <a:latin typeface="+mj-lt"/>
                        </a:rPr>
                        <a:t>How many colours can be stored in a pixel that can store 3 bits? (4 points)</a:t>
                      </a:r>
                    </a:p>
                  </a:txBody>
                  <a:tcPr/>
                </a:tc>
                <a:tc>
                  <a:txBody>
                    <a:bodyPr/>
                    <a:lstStyle/>
                    <a:p>
                      <a:r>
                        <a:rPr lang="en-GB" sz="1600" dirty="0">
                          <a:latin typeface="+mj-lt"/>
                        </a:rPr>
                        <a:t>Name TWO methods of communication used by businesses. (4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383090735"/>
              </p:ext>
            </p:extLst>
          </p:nvPr>
        </p:nvGraphicFramePr>
        <p:xfrm>
          <a:off x="157163" y="927960"/>
          <a:ext cx="11430234" cy="548640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Which type of threat to a network attempts to guess passwords using a trial and error method? (1 point)</a:t>
                      </a:r>
                    </a:p>
                    <a:p>
                      <a:r>
                        <a:rPr lang="en-GB" sz="1600" dirty="0">
                          <a:solidFill>
                            <a:srgbClr val="FF0000"/>
                          </a:solidFill>
                          <a:latin typeface="+mj-lt"/>
                        </a:rPr>
                        <a:t>Brute force attack</a:t>
                      </a:r>
                    </a:p>
                    <a:p>
                      <a:endParaRPr lang="en-GB" sz="1600" dirty="0">
                        <a:latin typeface="+mj-lt"/>
                      </a:endParaRPr>
                    </a:p>
                  </a:txBody>
                  <a:tcPr/>
                </a:tc>
                <a:tc>
                  <a:txBody>
                    <a:bodyPr/>
                    <a:lstStyle/>
                    <a:p>
                      <a:r>
                        <a:rPr lang="en-GB" sz="1600" kern="1200" dirty="0">
                          <a:solidFill>
                            <a:schemeClr val="tx1"/>
                          </a:solidFill>
                          <a:latin typeface="+mj-lt"/>
                          <a:ea typeface="+mn-ea"/>
                          <a:cs typeface="+mn-cs"/>
                        </a:rPr>
                        <a:t>Which type of threat floods servers with useless requests? (1 point)</a:t>
                      </a:r>
                    </a:p>
                    <a:p>
                      <a:endParaRPr lang="en-GB" sz="1600" kern="1200" dirty="0">
                        <a:solidFill>
                          <a:schemeClr val="tx1"/>
                        </a:solidFill>
                        <a:latin typeface="+mj-lt"/>
                        <a:ea typeface="+mn-ea"/>
                        <a:cs typeface="+mn-cs"/>
                      </a:endParaRPr>
                    </a:p>
                    <a:p>
                      <a:r>
                        <a:rPr lang="en-GB" sz="1600" kern="1200" dirty="0">
                          <a:solidFill>
                            <a:srgbClr val="FF0000"/>
                          </a:solidFill>
                          <a:latin typeface="+mj-lt"/>
                          <a:ea typeface="+mn-ea"/>
                          <a:cs typeface="+mn-cs"/>
                        </a:rPr>
                        <a:t>DDoS Attack </a:t>
                      </a:r>
                    </a:p>
                  </a:txBody>
                  <a:tcPr/>
                </a:tc>
                <a:tc>
                  <a:txBody>
                    <a:bodyPr/>
                    <a:lstStyle/>
                    <a:p>
                      <a:r>
                        <a:rPr lang="en-GB" sz="1600" dirty="0">
                          <a:latin typeface="+mj-lt"/>
                        </a:rPr>
                        <a:t>Which type of threat uses tracing software to intercept data packets over a network? (1 point)</a:t>
                      </a:r>
                    </a:p>
                    <a:p>
                      <a:r>
                        <a:rPr lang="en-GB" sz="1600" dirty="0">
                          <a:solidFill>
                            <a:srgbClr val="FF0000"/>
                          </a:solidFill>
                          <a:latin typeface="+mj-lt"/>
                        </a:rPr>
                        <a:t>Packet sniffer</a:t>
                      </a:r>
                    </a:p>
                  </a:txBody>
                  <a:tcPr/>
                </a:tc>
                <a:extLst>
                  <a:ext uri="{0D108BD9-81ED-4DB2-BD59-A6C34878D82A}">
                    <a16:rowId xmlns:a16="http://schemas.microsoft.com/office/drawing/2014/main" val="3712293696"/>
                  </a:ext>
                </a:extLst>
              </a:tr>
              <a:tr h="1006630">
                <a:tc>
                  <a:txBody>
                    <a:bodyPr/>
                    <a:lstStyle/>
                    <a:p>
                      <a:r>
                        <a:rPr lang="en-GB" sz="1600" dirty="0">
                          <a:latin typeface="+mj-lt"/>
                        </a:rPr>
                        <a:t>Which type of malware will display unwanted pop-up ads? (2 points)</a:t>
                      </a:r>
                    </a:p>
                    <a:p>
                      <a:r>
                        <a:rPr lang="en-GB" sz="1600" dirty="0">
                          <a:solidFill>
                            <a:srgbClr val="FF0000"/>
                          </a:solidFill>
                          <a:latin typeface="+mj-lt"/>
                        </a:rPr>
                        <a:t>Adware</a:t>
                      </a:r>
                    </a:p>
                    <a:p>
                      <a:endParaRPr lang="en-GB" sz="1600" dirty="0">
                        <a:latin typeface="+mj-lt"/>
                      </a:endParaRPr>
                    </a:p>
                    <a:p>
                      <a:endParaRPr lang="en-GB" sz="1600" dirty="0">
                        <a:latin typeface="+mj-lt"/>
                      </a:endParaRPr>
                    </a:p>
                  </a:txBody>
                  <a:tcPr/>
                </a:tc>
                <a:tc>
                  <a:txBody>
                    <a:bodyPr/>
                    <a:lstStyle/>
                    <a:p>
                      <a:r>
                        <a:rPr lang="en-GB" sz="1600" dirty="0">
                          <a:latin typeface="+mj-lt"/>
                        </a:rPr>
                        <a:t>Which type of malware is commonly used to perform a DDoS attack? (2 points)</a:t>
                      </a:r>
                    </a:p>
                    <a:p>
                      <a:r>
                        <a:rPr lang="en-GB" sz="1600" dirty="0">
                          <a:solidFill>
                            <a:srgbClr val="FF0000"/>
                          </a:solidFill>
                          <a:latin typeface="+mj-lt"/>
                        </a:rPr>
                        <a:t>Bot</a:t>
                      </a:r>
                    </a:p>
                  </a:txBody>
                  <a:tcPr/>
                </a:tc>
                <a:tc>
                  <a:txBody>
                    <a:bodyPr/>
                    <a:lstStyle/>
                    <a:p>
                      <a:r>
                        <a:rPr lang="en-GB" sz="1600" dirty="0">
                          <a:latin typeface="+mj-lt"/>
                        </a:rPr>
                        <a:t>Which type of malware designed to give hackers access to and control over a target device? (2 points)</a:t>
                      </a:r>
                    </a:p>
                    <a:p>
                      <a:r>
                        <a:rPr lang="en-GB" sz="1600" dirty="0">
                          <a:solidFill>
                            <a:srgbClr val="FF0000"/>
                          </a:solidFill>
                          <a:latin typeface="+mj-lt"/>
                        </a:rPr>
                        <a:t>Rootkit</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utility programs (3 points)</a:t>
                      </a:r>
                    </a:p>
                    <a:p>
                      <a:endParaRPr lang="en-GB" sz="1600" dirty="0">
                        <a:latin typeface="+mj-lt"/>
                      </a:endParaRPr>
                    </a:p>
                    <a:p>
                      <a:r>
                        <a:rPr lang="en-GB" sz="1600" dirty="0">
                          <a:solidFill>
                            <a:srgbClr val="FF0000"/>
                          </a:solidFill>
                          <a:latin typeface="+mj-lt"/>
                        </a:rPr>
                        <a:t>Anti-virus, Backup, Compression, Defragmentation, Encryption, Firewall. </a:t>
                      </a:r>
                    </a:p>
                    <a:p>
                      <a:endParaRPr lang="en-GB" sz="1600" dirty="0">
                        <a:latin typeface="+mj-lt"/>
                      </a:endParaRPr>
                    </a:p>
                  </a:txBody>
                  <a:tcPr/>
                </a:tc>
                <a:tc>
                  <a:txBody>
                    <a:bodyPr/>
                    <a:lstStyle/>
                    <a:p>
                      <a:r>
                        <a:rPr lang="en-GB" sz="1600" dirty="0">
                          <a:latin typeface="+mj-lt"/>
                        </a:rPr>
                        <a:t>Name THREE operating system tools (3 points)</a:t>
                      </a:r>
                    </a:p>
                    <a:p>
                      <a:r>
                        <a:rPr lang="en-GB" sz="1600" dirty="0">
                          <a:solidFill>
                            <a:srgbClr val="FF0000"/>
                          </a:solidFill>
                          <a:latin typeface="+mj-lt"/>
                        </a:rPr>
                        <a:t>User interface, Peripheral device management, User management, File management, Memory management. </a:t>
                      </a:r>
                    </a:p>
                  </a:txBody>
                  <a:tcPr/>
                </a:tc>
                <a:tc>
                  <a:txBody>
                    <a:bodyPr/>
                    <a:lstStyle/>
                    <a:p>
                      <a:r>
                        <a:rPr lang="en-GB" sz="1600" dirty="0">
                          <a:latin typeface="+mj-lt"/>
                        </a:rPr>
                        <a:t>Name THREE types of storage (3 points)</a:t>
                      </a:r>
                    </a:p>
                    <a:p>
                      <a:endParaRPr lang="en-GB" sz="1600" dirty="0">
                        <a:latin typeface="+mj-lt"/>
                      </a:endParaRPr>
                    </a:p>
                    <a:p>
                      <a:r>
                        <a:rPr lang="en-GB" sz="1600" dirty="0">
                          <a:solidFill>
                            <a:srgbClr val="FF0000"/>
                          </a:solidFill>
                          <a:latin typeface="+mj-lt"/>
                        </a:rPr>
                        <a:t>Optica, Magnetic, Solid-state</a:t>
                      </a: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Name at least TWO implementation methods from the Systems Development Life Cycle. (4 points)</a:t>
                      </a:r>
                    </a:p>
                    <a:p>
                      <a:endParaRPr lang="en-GB" sz="1600" dirty="0">
                        <a:latin typeface="+mj-lt"/>
                      </a:endParaRPr>
                    </a:p>
                    <a:p>
                      <a:r>
                        <a:rPr lang="en-GB" sz="1600" dirty="0">
                          <a:solidFill>
                            <a:srgbClr val="FF0000"/>
                          </a:solidFill>
                          <a:latin typeface="+mj-lt"/>
                        </a:rPr>
                        <a:t>Parallel, Big Bang/Direct, Phased, Pilot</a:t>
                      </a:r>
                    </a:p>
                  </a:txBody>
                  <a:tcPr/>
                </a:tc>
                <a:tc>
                  <a:txBody>
                    <a:bodyPr/>
                    <a:lstStyle/>
                    <a:p>
                      <a:r>
                        <a:rPr lang="en-GB" sz="1600" dirty="0">
                          <a:latin typeface="+mj-lt"/>
                        </a:rPr>
                        <a:t>How many colours can be stored in a pixel that can store 3 bits? (4 points)</a:t>
                      </a:r>
                    </a:p>
                    <a:p>
                      <a:endParaRPr lang="en-GB" sz="1600" dirty="0">
                        <a:latin typeface="+mj-lt"/>
                      </a:endParaRPr>
                    </a:p>
                    <a:p>
                      <a:r>
                        <a:rPr lang="en-GB" sz="1600" dirty="0">
                          <a:solidFill>
                            <a:srgbClr val="FF0000"/>
                          </a:solidFill>
                          <a:latin typeface="+mj-lt"/>
                        </a:rPr>
                        <a:t>8 colours</a:t>
                      </a:r>
                    </a:p>
                  </a:txBody>
                  <a:tcPr/>
                </a:tc>
                <a:tc>
                  <a:txBody>
                    <a:bodyPr/>
                    <a:lstStyle/>
                    <a:p>
                      <a:r>
                        <a:rPr lang="en-GB" sz="1600" dirty="0">
                          <a:latin typeface="+mj-lt"/>
                        </a:rPr>
                        <a:t>Name TWO methods of communication used by businesses. (4 points)</a:t>
                      </a:r>
                    </a:p>
                    <a:p>
                      <a:endParaRPr lang="en-GB" sz="1600" dirty="0">
                        <a:latin typeface="+mj-lt"/>
                      </a:endParaRPr>
                    </a:p>
                    <a:p>
                      <a:r>
                        <a:rPr lang="en-GB" sz="1600" dirty="0">
                          <a:solidFill>
                            <a:srgbClr val="FF0000"/>
                          </a:solidFill>
                          <a:latin typeface="+mj-lt"/>
                        </a:rPr>
                        <a:t>Video conferencing, Teleworking, Emailing, Advertising, Marketing, Websites, Apps.</a:t>
                      </a:r>
                    </a:p>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710699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582199"/>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patch management.</a:t>
            </a:r>
          </a:p>
          <a:p>
            <a:endParaRPr lang="en-GB" sz="2000" dirty="0">
              <a:latin typeface="+mj-lt"/>
            </a:endParaRPr>
          </a:p>
          <a:p>
            <a:pPr>
              <a:lnSpc>
                <a:spcPct val="200000"/>
              </a:lnSpc>
            </a:pPr>
            <a:r>
              <a:rPr lang="en-GB" sz="2000" dirty="0">
                <a:latin typeface="+mj-lt"/>
              </a:rPr>
              <a:t>       …………………………………………………………………………..</a:t>
            </a:r>
          </a:p>
          <a:p>
            <a:pPr>
              <a:lnSpc>
                <a:spcPct val="200000"/>
              </a:lnSpc>
            </a:pPr>
            <a:r>
              <a:rPr lang="en-GB" sz="2000" dirty="0">
                <a:latin typeface="+mj-lt"/>
              </a:rPr>
              <a:t>       …………………………………………………………………………..</a:t>
            </a:r>
          </a:p>
          <a:p>
            <a:pPr>
              <a:lnSpc>
                <a:spcPct val="200000"/>
              </a:lnSpc>
            </a:pPr>
            <a:r>
              <a:rPr lang="en-GB" sz="2000" dirty="0">
                <a:latin typeface="+mj-lt"/>
              </a:rPr>
              <a:t>       …………………………………………………………………………..</a:t>
            </a:r>
          </a:p>
          <a:p>
            <a:pPr>
              <a:lnSpc>
                <a:spcPct val="200000"/>
              </a:lnSpc>
            </a:pPr>
            <a:r>
              <a:rPr lang="en-GB" sz="2000" dirty="0">
                <a:latin typeface="+mj-lt"/>
              </a:rPr>
              <a:t>       …………………………………………………………………………...</a:t>
            </a:r>
          </a:p>
          <a:p>
            <a:pPr algn="r">
              <a:lnSpc>
                <a:spcPct val="150000"/>
              </a:lnSpc>
            </a:pPr>
            <a:r>
              <a:rPr lang="en-GB" sz="2000" dirty="0">
                <a:latin typeface="+mj-lt"/>
              </a:rPr>
              <a:t>              </a:t>
            </a:r>
            <a:r>
              <a:rPr lang="en-GB" sz="2000" b="1" dirty="0">
                <a:latin typeface="+mj-lt"/>
              </a:rPr>
              <a:t>[2]</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499" y="2987196"/>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What is a patch?</a:t>
            </a:r>
          </a:p>
          <a:p>
            <a:pPr marL="342900" indent="-342900">
              <a:buFontTx/>
              <a:buChar char="-"/>
            </a:pPr>
            <a:r>
              <a:rPr lang="en-GB" sz="2000" dirty="0">
                <a:latin typeface="+mj-lt"/>
              </a:rPr>
              <a:t>What is it used for?</a:t>
            </a:r>
          </a:p>
          <a:p>
            <a:pPr marL="342900" indent="-342900">
              <a:buFontTx/>
              <a:buChar char="-"/>
            </a:pPr>
            <a:r>
              <a:rPr lang="en-GB" sz="2000" dirty="0">
                <a:latin typeface="+mj-lt"/>
              </a:rPr>
              <a:t>Why is it used?</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255454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Scans computers/mobile devices/other machines</a:t>
            </a:r>
          </a:p>
          <a:p>
            <a:pPr marL="342900" indent="-342900">
              <a:buFont typeface="Arial" panose="020B0604020202020204" pitchFamily="34" charset="0"/>
              <a:buChar char="•"/>
            </a:pPr>
            <a:r>
              <a:rPr lang="en-GB" sz="2000" dirty="0">
                <a:latin typeface="+mj-lt"/>
              </a:rPr>
              <a:t>Looking for missing software updates</a:t>
            </a:r>
          </a:p>
          <a:p>
            <a:pPr marL="342900" indent="-342900">
              <a:buFont typeface="Arial" panose="020B0604020202020204" pitchFamily="34" charset="0"/>
              <a:buChar char="•"/>
            </a:pPr>
            <a:r>
              <a:rPr lang="en-GB" sz="2000" dirty="0">
                <a:latin typeface="+mj-lt"/>
              </a:rPr>
              <a:t>In order to fix the problem/deploy the patch.</a:t>
            </a:r>
          </a:p>
        </p:txBody>
      </p:sp>
      <p:sp>
        <p:nvSpPr>
          <p:cNvPr id="8" name="TextBox 7">
            <a:extLst>
              <a:ext uri="{FF2B5EF4-FFF2-40B4-BE49-F238E27FC236}">
                <a16:creationId xmlns:a16="http://schemas.microsoft.com/office/drawing/2014/main" id="{03EE39A7-E5E6-4BC9-AD5F-1FCE1B17C5E1}"/>
              </a:ext>
            </a:extLst>
          </p:cNvPr>
          <p:cNvSpPr txBox="1"/>
          <p:nvPr/>
        </p:nvSpPr>
        <p:spPr>
          <a:xfrm>
            <a:off x="11387252" y="1851820"/>
            <a:ext cx="359023" cy="461665"/>
          </a:xfrm>
          <a:prstGeom prst="rect">
            <a:avLst/>
          </a:prstGeom>
          <a:noFill/>
        </p:spPr>
        <p:txBody>
          <a:bodyPr wrap="square" rtlCol="0">
            <a:spAutoFit/>
          </a:bodyPr>
          <a:lstStyle/>
          <a:p>
            <a:r>
              <a:rPr lang="en-GB" sz="2400" b="1" dirty="0">
                <a:solidFill>
                  <a:srgbClr val="00B050"/>
                </a:solidFill>
                <a:sym typeface="Wingdings" panose="05000000000000000000" pitchFamily="2" charset="2"/>
              </a:rPr>
              <a:t></a:t>
            </a:r>
            <a:endParaRPr lang="en-GB" sz="2400" b="1" dirty="0">
              <a:solidFill>
                <a:srgbClr val="00B050"/>
              </a:solidFill>
            </a:endParaRPr>
          </a:p>
        </p:txBody>
      </p:sp>
      <p:sp>
        <p:nvSpPr>
          <p:cNvPr id="6" name="TextBox 5">
            <a:extLst>
              <a:ext uri="{FF2B5EF4-FFF2-40B4-BE49-F238E27FC236}">
                <a16:creationId xmlns:a16="http://schemas.microsoft.com/office/drawing/2014/main" id="{A4763CDE-0C94-4BA2-846B-746839851DB9}"/>
              </a:ext>
            </a:extLst>
          </p:cNvPr>
          <p:cNvSpPr txBox="1"/>
          <p:nvPr/>
        </p:nvSpPr>
        <p:spPr>
          <a:xfrm>
            <a:off x="271463" y="1036213"/>
            <a:ext cx="8088766" cy="2966646"/>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patch management.</a:t>
            </a:r>
          </a:p>
          <a:p>
            <a:endParaRPr lang="en-GB" sz="2000" dirty="0">
              <a:latin typeface="+mj-lt"/>
            </a:endParaRPr>
          </a:p>
          <a:p>
            <a:pPr>
              <a:lnSpc>
                <a:spcPct val="200000"/>
              </a:lnSpc>
            </a:pPr>
            <a:r>
              <a:rPr lang="en-GB" sz="2000" dirty="0">
                <a:solidFill>
                  <a:srgbClr val="002060"/>
                </a:solidFill>
                <a:latin typeface="+mj-lt"/>
              </a:rPr>
              <a:t>Patch management involves finding out if certain computers on a network       have not been updated</a:t>
            </a:r>
            <a:r>
              <a:rPr lang="en-GB" sz="2000" dirty="0">
                <a:solidFill>
                  <a:srgbClr val="FF0000"/>
                </a:solidFill>
                <a:latin typeface="+mj-lt"/>
              </a:rPr>
              <a:t>. If any are discovered then a patch is used on these machines to fix the problem.</a:t>
            </a:r>
          </a:p>
          <a:p>
            <a:pPr algn="r">
              <a:lnSpc>
                <a:spcPct val="150000"/>
              </a:lnSpc>
            </a:pPr>
            <a:r>
              <a:rPr lang="en-GB" sz="2000" dirty="0">
                <a:latin typeface="+mj-lt"/>
              </a:rPr>
              <a:t>              </a:t>
            </a:r>
            <a:r>
              <a:rPr lang="en-GB" sz="2000" b="1" dirty="0">
                <a:latin typeface="+mj-lt"/>
              </a:rPr>
              <a:t>[2]</a:t>
            </a:r>
            <a:endParaRPr lang="en-GB" sz="2000" dirty="0">
              <a:latin typeface="+mj-lt"/>
            </a:endParaRPr>
          </a:p>
        </p:txBody>
      </p:sp>
      <p:sp>
        <p:nvSpPr>
          <p:cNvPr id="9" name="TextBox 8">
            <a:extLst>
              <a:ext uri="{FF2B5EF4-FFF2-40B4-BE49-F238E27FC236}">
                <a16:creationId xmlns:a16="http://schemas.microsoft.com/office/drawing/2014/main" id="{CFADC805-9847-4F9C-ADA4-E9618E09E687}"/>
              </a:ext>
            </a:extLst>
          </p:cNvPr>
          <p:cNvSpPr txBox="1"/>
          <p:nvPr/>
        </p:nvSpPr>
        <p:spPr>
          <a:xfrm>
            <a:off x="11019776" y="2967335"/>
            <a:ext cx="359023" cy="461665"/>
          </a:xfrm>
          <a:prstGeom prst="rect">
            <a:avLst/>
          </a:prstGeom>
          <a:noFill/>
        </p:spPr>
        <p:txBody>
          <a:bodyPr wrap="square" rtlCol="0">
            <a:spAutoFit/>
          </a:bodyPr>
          <a:lstStyle/>
          <a:p>
            <a:r>
              <a:rPr lang="en-GB" sz="2400" b="1" dirty="0">
                <a:solidFill>
                  <a:srgbClr val="00B050"/>
                </a:solidFill>
                <a:sym typeface="Wingdings" panose="05000000000000000000" pitchFamily="2" charset="2"/>
              </a:rPr>
              <a:t></a:t>
            </a:r>
            <a:endParaRPr lang="en-GB" sz="24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In this section learners will gain knowledge and understanding of the following:</a:t>
            </a:r>
          </a:p>
          <a:p>
            <a:pPr lvl="1"/>
            <a:r>
              <a:rPr lang="en-GB" dirty="0"/>
              <a:t>the range of threats to data</a:t>
            </a:r>
          </a:p>
          <a:p>
            <a:pPr lvl="1"/>
            <a:r>
              <a:rPr lang="en-GB" dirty="0"/>
              <a:t>the range of cyber security resilience controls</a:t>
            </a:r>
          </a:p>
          <a:p>
            <a:pPr lvl="1"/>
            <a:r>
              <a:rPr lang="en-GB" dirty="0"/>
              <a:t>digital footprints</a:t>
            </a:r>
          </a:p>
          <a:p>
            <a:pPr lvl="1"/>
            <a:r>
              <a:rPr lang="en-GB" dirty="0"/>
              <a:t>legal and ethical responsibilities, including privacy and trust. </a:t>
            </a:r>
          </a:p>
          <a:p>
            <a:endParaRPr lang="en-GB" dirty="0"/>
          </a:p>
          <a:p>
            <a:endParaRPr lang="en-GB" dirty="0"/>
          </a:p>
          <a:p>
            <a:r>
              <a:rPr lang="en-GB" dirty="0"/>
              <a:t>Understand the term digital footprint and that the following are different types of digital footprint: active and passive.</a:t>
            </a:r>
          </a:p>
          <a:p>
            <a:r>
              <a:rPr lang="en-GB" dirty="0"/>
              <a:t>Be aware of the potential impact of a digital footprint being used by: employees, businesses and the government. </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3330000"/>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1" name="Picture Placeholder 10">
            <a:extLst>
              <a:ext uri="{FF2B5EF4-FFF2-40B4-BE49-F238E27FC236}">
                <a16:creationId xmlns:a16="http://schemas.microsoft.com/office/drawing/2014/main" id="{C7153BF7-A720-46B4-AA1B-F82BEA07AED4}"/>
              </a:ext>
            </a:extLst>
          </p:cNvPr>
          <p:cNvPicPr>
            <a:picLocks noGrp="1" noChangeAspect="1"/>
          </p:cNvPicPr>
          <p:nvPr>
            <p:ph type="pic" sz="quarter" idx="13"/>
          </p:nvPr>
        </p:nvPicPr>
        <p:blipFill>
          <a:blip r:embed="rId3"/>
          <a:srcRect l="28105" r="28105"/>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1938992"/>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Active footprint</a:t>
            </a:r>
          </a:p>
          <a:p>
            <a:pPr marL="342900" indent="-342900">
              <a:buFont typeface="Arial" panose="020B0604020202020204" pitchFamily="34" charset="0"/>
              <a:buChar char="•"/>
            </a:pPr>
            <a:r>
              <a:rPr lang="en-GB" sz="2000" dirty="0">
                <a:latin typeface="+mj-lt"/>
              </a:rPr>
              <a:t>Passive footprint</a:t>
            </a:r>
          </a:p>
          <a:p>
            <a:pPr marL="342900" indent="-342900">
              <a:buFont typeface="Arial" panose="020B0604020202020204" pitchFamily="34" charset="0"/>
              <a:buChar char="•"/>
            </a:pPr>
            <a:r>
              <a:rPr lang="en-GB" sz="2000" dirty="0">
                <a:latin typeface="+mj-lt"/>
              </a:rPr>
              <a:t>Cookies</a:t>
            </a:r>
          </a:p>
          <a:p>
            <a:pPr marL="342900" indent="-342900">
              <a:buFont typeface="Arial" panose="020B0604020202020204" pitchFamily="34" charset="0"/>
              <a:buChar char="•"/>
            </a:pPr>
            <a:r>
              <a:rPr lang="en-GB" sz="2000" dirty="0">
                <a:latin typeface="+mj-lt"/>
              </a:rPr>
              <a:t>Web browser</a:t>
            </a:r>
          </a:p>
          <a:p>
            <a:pPr marL="342900" indent="-342900">
              <a:buFont typeface="Arial" panose="020B0604020202020204" pitchFamily="34" charset="0"/>
              <a:buChar char="•"/>
            </a:pPr>
            <a:r>
              <a:rPr lang="en-GB" sz="2000" dirty="0">
                <a:latin typeface="+mj-lt"/>
              </a:rPr>
              <a:t>Web server</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2919158280"/>
              </p:ext>
            </p:extLst>
          </p:nvPr>
        </p:nvGraphicFramePr>
        <p:xfrm>
          <a:off x="2893102" y="624840"/>
          <a:ext cx="9173980" cy="305816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Active footprint</a:t>
                      </a:r>
                    </a:p>
                  </a:txBody>
                  <a:tcPr>
                    <a:solidFill>
                      <a:schemeClr val="bg1">
                        <a:lumMod val="85000"/>
                      </a:schemeClr>
                    </a:solidFill>
                  </a:tcPr>
                </a:tc>
                <a:tc>
                  <a:txBody>
                    <a:bodyPr/>
                    <a:lstStyle/>
                    <a:p>
                      <a:r>
                        <a:rPr lang="en-GB" sz="1800" dirty="0">
                          <a:latin typeface="+mj-lt"/>
                        </a:rPr>
                        <a:t>Data intentionally submitted online via blogs, apps, websites and social media actions.</a:t>
                      </a:r>
                    </a:p>
                  </a:txBody>
                  <a:tcPr/>
                </a:tc>
                <a:extLst>
                  <a:ext uri="{0D108BD9-81ED-4DB2-BD59-A6C34878D82A}">
                    <a16:rowId xmlns:a16="http://schemas.microsoft.com/office/drawing/2014/main" val="1513934218"/>
                  </a:ext>
                </a:extLst>
              </a:tr>
              <a:tr h="370840">
                <a:tc>
                  <a:txBody>
                    <a:bodyPr/>
                    <a:lstStyle/>
                    <a:p>
                      <a:r>
                        <a:rPr lang="en-GB" sz="1800" dirty="0">
                          <a:latin typeface="+mj-lt"/>
                        </a:rPr>
                        <a:t>Passive footprint</a:t>
                      </a:r>
                    </a:p>
                  </a:txBody>
                  <a:tcPr>
                    <a:solidFill>
                      <a:schemeClr val="bg1">
                        <a:lumMod val="85000"/>
                      </a:schemeClr>
                    </a:solidFill>
                  </a:tcPr>
                </a:tc>
                <a:tc>
                  <a:txBody>
                    <a:bodyPr/>
                    <a:lstStyle/>
                    <a:p>
                      <a:r>
                        <a:rPr lang="en-GB" sz="1800" dirty="0">
                          <a:latin typeface="+mj-lt"/>
                        </a:rPr>
                        <a:t>Data collected without a user’s knowledge </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Cookies</a:t>
                      </a:r>
                    </a:p>
                  </a:txBody>
                  <a:tcPr>
                    <a:solidFill>
                      <a:schemeClr val="bg1">
                        <a:lumMod val="85000"/>
                      </a:schemeClr>
                    </a:solidFill>
                  </a:tcPr>
                </a:tc>
                <a:tc>
                  <a:txBody>
                    <a:bodyPr/>
                    <a:lstStyle/>
                    <a:p>
                      <a:r>
                        <a:rPr lang="en-GB" sz="1800" dirty="0">
                          <a:latin typeface="+mj-lt"/>
                        </a:rPr>
                        <a:t>Cookies are most commonly used to track website activity. </a:t>
                      </a:r>
                    </a:p>
                  </a:txBody>
                  <a:tcPr/>
                </a:tc>
                <a:extLst>
                  <a:ext uri="{0D108BD9-81ED-4DB2-BD59-A6C34878D82A}">
                    <a16:rowId xmlns:a16="http://schemas.microsoft.com/office/drawing/2014/main" val="1560296519"/>
                  </a:ext>
                </a:extLst>
              </a:tr>
              <a:tr h="0">
                <a:tc>
                  <a:txBody>
                    <a:bodyPr/>
                    <a:lstStyle/>
                    <a:p>
                      <a:pPr marL="0" algn="l" defTabSz="914400" rtl="0" eaLnBrk="1" latinLnBrk="0" hangingPunct="1"/>
                      <a:r>
                        <a:rPr lang="en-GB" sz="1800" kern="1200" dirty="0">
                          <a:solidFill>
                            <a:schemeClr val="tx1"/>
                          </a:solidFill>
                          <a:latin typeface="+mj-lt"/>
                          <a:ea typeface="+mn-ea"/>
                          <a:cs typeface="+mn-cs"/>
                        </a:rPr>
                        <a:t>Web browser</a:t>
                      </a:r>
                    </a:p>
                  </a:txBody>
                  <a:tcPr>
                    <a:solidFill>
                      <a:schemeClr val="bg1">
                        <a:lumMod val="85000"/>
                      </a:schemeClr>
                    </a:solidFill>
                  </a:tcPr>
                </a:tc>
                <a:tc>
                  <a:txBody>
                    <a:bodyPr/>
                    <a:lstStyle/>
                    <a:p>
                      <a:r>
                        <a:rPr lang="en-GB" sz="1800" dirty="0">
                          <a:latin typeface="+mj-lt"/>
                        </a:rPr>
                        <a:t>A web browser (commonly referred to as a browser) is application software for accessing the World Wide Web. </a:t>
                      </a:r>
                    </a:p>
                  </a:txBody>
                  <a:tcPr/>
                </a:tc>
                <a:extLst>
                  <a:ext uri="{0D108BD9-81ED-4DB2-BD59-A6C34878D82A}">
                    <a16:rowId xmlns:a16="http://schemas.microsoft.com/office/drawing/2014/main" val="397322574"/>
                  </a:ext>
                </a:extLst>
              </a:tr>
              <a:tr h="0">
                <a:tc>
                  <a:txBody>
                    <a:bodyPr/>
                    <a:lstStyle/>
                    <a:p>
                      <a:r>
                        <a:rPr lang="en-GB" sz="1800" dirty="0">
                          <a:latin typeface="+mj-lt"/>
                        </a:rPr>
                        <a:t>Web server</a:t>
                      </a:r>
                    </a:p>
                  </a:txBody>
                  <a:tcPr>
                    <a:solidFill>
                      <a:schemeClr val="bg1">
                        <a:lumMod val="85000"/>
                      </a:schemeClr>
                    </a:solidFill>
                  </a:tcPr>
                </a:tc>
                <a:tc>
                  <a:txBody>
                    <a:bodyPr/>
                    <a:lstStyle/>
                    <a:p>
                      <a:r>
                        <a:rPr lang="en-GB" sz="1800" dirty="0">
                          <a:latin typeface="+mj-lt"/>
                        </a:rPr>
                        <a:t>A web server is computer software and underlying hardware that accepts requests via HTTP and HTTPS.</a:t>
                      </a:r>
                    </a:p>
                  </a:txBody>
                  <a:tcPr/>
                </a:tc>
                <a:extLst>
                  <a:ext uri="{0D108BD9-81ED-4DB2-BD59-A6C34878D82A}">
                    <a16:rowId xmlns:a16="http://schemas.microsoft.com/office/drawing/2014/main" val="2800947505"/>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Digital footprint</a:t>
            </a:r>
          </a:p>
        </p:txBody>
      </p:sp>
      <p:sp>
        <p:nvSpPr>
          <p:cNvPr id="16" name="Rectangle 15">
            <a:extLst>
              <a:ext uri="{FF2B5EF4-FFF2-40B4-BE49-F238E27FC236}">
                <a16:creationId xmlns:a16="http://schemas.microsoft.com/office/drawing/2014/main" id="{68AA8E14-3FFA-4E3D-9C52-CE14467164A4}"/>
              </a:ext>
            </a:extLst>
          </p:cNvPr>
          <p:cNvSpPr/>
          <p:nvPr/>
        </p:nvSpPr>
        <p:spPr>
          <a:xfrm>
            <a:off x="4135919" y="581992"/>
            <a:ext cx="7898915" cy="70257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digital footprint is the information about a particular person that exists on the internet as a result of their online activity.</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878676316"/>
              </p:ext>
            </p:extLst>
          </p:nvPr>
        </p:nvGraphicFramePr>
        <p:xfrm>
          <a:off x="4135919" y="1466818"/>
          <a:ext cx="7898914" cy="2316480"/>
        </p:xfrm>
        <a:graphic>
          <a:graphicData uri="http://schemas.openxmlformats.org/drawingml/2006/table">
            <a:tbl>
              <a:tblPr firstRow="1" bandRow="1">
                <a:tableStyleId>{5C22544A-7EE6-4342-B048-85BDC9FD1C3A}</a:tableStyleId>
              </a:tblPr>
              <a:tblGrid>
                <a:gridCol w="789891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is done with the data you exchange online?</a:t>
                      </a:r>
                    </a:p>
                    <a:p>
                      <a:pPr marL="457200" indent="-457200" algn="l">
                        <a:buAutoNum type="arabicPeriod"/>
                      </a:pPr>
                      <a:r>
                        <a:rPr lang="en-GB" sz="2000" b="0" dirty="0">
                          <a:latin typeface="Tw Cen MT" panose="020B0602020104020603" pitchFamily="34" charset="0"/>
                        </a:rPr>
                        <a:t>Who might use this data? </a:t>
                      </a:r>
                    </a:p>
                    <a:p>
                      <a:pPr marL="457200" indent="-457200" algn="l">
                        <a:buAutoNum type="arabicPeriod"/>
                      </a:pPr>
                      <a:r>
                        <a:rPr lang="en-GB" sz="2000" b="0" dirty="0">
                          <a:latin typeface="Tw Cen MT" panose="020B0602020104020603" pitchFamily="34" charset="0"/>
                        </a:rPr>
                        <a:t>Why is your digital footprint important?</a:t>
                      </a:r>
                    </a:p>
                    <a:p>
                      <a:pPr marL="457200" indent="-457200" algn="l">
                        <a:buAutoNum type="arabicPeriod"/>
                      </a:pPr>
                      <a:r>
                        <a:rPr lang="en-GB" sz="2000" b="0" dirty="0">
                          <a:latin typeface="Tw Cen MT" panose="020B0602020104020603" pitchFamily="34" charset="0"/>
                        </a:rPr>
                        <a:t>How can users reduce their digital footprint?</a:t>
                      </a:r>
                    </a:p>
                    <a:p>
                      <a:pPr marL="457200" indent="-457200" algn="l">
                        <a:buAutoNum type="arabicPeriod"/>
                      </a:pPr>
                      <a:r>
                        <a:rPr lang="en-GB" sz="2000" b="0" dirty="0">
                          <a:latin typeface="Tw Cen MT" panose="020B0602020104020603" pitchFamily="34" charset="0"/>
                        </a:rPr>
                        <a:t>What is the difference between an active digital footprint and passive digital footprint?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48366" y="123315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155260422"/>
              </p:ext>
            </p:extLst>
          </p:nvPr>
        </p:nvGraphicFramePr>
        <p:xfrm>
          <a:off x="4135919" y="3940884"/>
          <a:ext cx="7898916" cy="2688775"/>
        </p:xfrm>
        <a:graphic>
          <a:graphicData uri="http://schemas.openxmlformats.org/drawingml/2006/table">
            <a:tbl>
              <a:tblPr firstRow="1" bandRow="1">
                <a:tableStyleId>{5C22544A-7EE6-4342-B048-85BDC9FD1C3A}</a:tableStyleId>
              </a:tblPr>
              <a:tblGrid>
                <a:gridCol w="789891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The data trail is tracked, analysed and used to construct a profile.</a:t>
                      </a:r>
                    </a:p>
                    <a:p>
                      <a:pPr marL="457200" indent="-457200" algn="l">
                        <a:buAutoNum type="arabicPeriod"/>
                      </a:pPr>
                      <a:r>
                        <a:rPr lang="en-GB" sz="2000" b="0" dirty="0">
                          <a:latin typeface="Tw Cen MT" panose="020B0602020104020603" pitchFamily="34" charset="0"/>
                        </a:rPr>
                        <a:t>Businesses might use it to target you with specific offers and adverts.</a:t>
                      </a:r>
                    </a:p>
                    <a:p>
                      <a:pPr marL="457200" indent="-457200" algn="l">
                        <a:buAutoNum type="arabicPeriod"/>
                      </a:pPr>
                      <a:r>
                        <a:rPr lang="en-GB" sz="2000" b="0" dirty="0">
                          <a:latin typeface="Tw Cen MT" panose="020B0602020104020603" pitchFamily="34" charset="0"/>
                        </a:rPr>
                        <a:t>Anything you post has the potential to be stored online for an infinite amount of time.</a:t>
                      </a:r>
                    </a:p>
                    <a:p>
                      <a:pPr marL="457200" indent="-457200" algn="l">
                        <a:buAutoNum type="arabicPeriod"/>
                      </a:pPr>
                      <a:r>
                        <a:rPr lang="en-GB" sz="2000" b="0" dirty="0">
                          <a:latin typeface="Tw Cen MT" panose="020B0602020104020603" pitchFamily="34" charset="0"/>
                        </a:rPr>
                        <a:t>They can ask Google to remove any content they feel might have an impact on them in the future. Secondly, you can make sure your privacy settings are set to the highest level.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8" y="1211082"/>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1423492705"/>
              </p:ext>
            </p:extLst>
          </p:nvPr>
        </p:nvGraphicFramePr>
        <p:xfrm>
          <a:off x="127532" y="5893059"/>
          <a:ext cx="3861189" cy="736600"/>
        </p:xfrm>
        <a:graphic>
          <a:graphicData uri="http://schemas.openxmlformats.org/drawingml/2006/table">
            <a:tbl>
              <a:tblPr firstRow="1" bandRow="1">
                <a:tableStyleId>{5C22544A-7EE6-4342-B048-85BDC9FD1C3A}</a:tableStyleId>
              </a:tblPr>
              <a:tblGrid>
                <a:gridCol w="386118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9" name="Picture 2" descr="Video Icon Icons - Download Free Vector Icons | Noun Project">
            <a:extLst>
              <a:ext uri="{FF2B5EF4-FFF2-40B4-BE49-F238E27FC236}">
                <a16:creationId xmlns:a16="http://schemas.microsoft.com/office/drawing/2014/main" id="{D84544F0-BA07-45B0-B09F-53B65D5A9F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2487" y="5524758"/>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Placeholder 6">
            <a:extLst>
              <a:ext uri="{FF2B5EF4-FFF2-40B4-BE49-F238E27FC236}">
                <a16:creationId xmlns:a16="http://schemas.microsoft.com/office/drawing/2014/main" id="{749A8B37-E603-40AB-BA03-7D13C33CE8D0}"/>
              </a:ext>
            </a:extLst>
          </p:cNvPr>
          <p:cNvPicPr>
            <a:picLocks noChangeAspect="1"/>
          </p:cNvPicPr>
          <p:nvPr/>
        </p:nvPicPr>
        <p:blipFill>
          <a:blip r:embed="rId6"/>
          <a:srcRect l="11289" r="11289"/>
          <a:stretch>
            <a:fillRect/>
          </a:stretch>
        </p:blipFill>
        <p:spPr>
          <a:xfrm>
            <a:off x="157164" y="613505"/>
            <a:ext cx="3801924" cy="3248045"/>
          </a:xfrm>
          <a:prstGeom prst="rect">
            <a:avLst/>
          </a:prstGeom>
          <a:gradFill>
            <a:gsLst>
              <a:gs pos="82000">
                <a:schemeClr val="bg1">
                  <a:lumMod val="95000"/>
                </a:schemeClr>
              </a:gs>
              <a:gs pos="100000">
                <a:schemeClr val="bg1">
                  <a:lumMod val="65000"/>
                </a:schemeClr>
              </a:gs>
            </a:gsLst>
            <a:lin ang="5400000" scaled="0"/>
          </a:gradFill>
          <a:ln>
            <a:solidFill>
              <a:schemeClr val="tx1"/>
            </a:solidFill>
          </a:ln>
        </p:spPr>
      </p:pic>
      <p:graphicFrame>
        <p:nvGraphicFramePr>
          <p:cNvPr id="13" name="Table 12">
            <a:extLst>
              <a:ext uri="{FF2B5EF4-FFF2-40B4-BE49-F238E27FC236}">
                <a16:creationId xmlns:a16="http://schemas.microsoft.com/office/drawing/2014/main" id="{F57D0BCC-FE2C-4C5A-8B60-C1F375530C2E}"/>
              </a:ext>
            </a:extLst>
          </p:cNvPr>
          <p:cNvGraphicFramePr>
            <a:graphicFrameLocks noGrp="1"/>
          </p:cNvGraphicFramePr>
          <p:nvPr>
            <p:extLst>
              <p:ext uri="{D42A27DB-BD31-4B8C-83A1-F6EECF244321}">
                <p14:modId xmlns:p14="http://schemas.microsoft.com/office/powerpoint/2010/main" val="4222753467"/>
              </p:ext>
            </p:extLst>
          </p:nvPr>
        </p:nvGraphicFramePr>
        <p:xfrm>
          <a:off x="127532" y="4060448"/>
          <a:ext cx="3861188" cy="1280160"/>
        </p:xfrm>
        <a:graphic>
          <a:graphicData uri="http://schemas.openxmlformats.org/drawingml/2006/table">
            <a:tbl>
              <a:tblPr firstRow="1" bandRow="1">
                <a:tableStyleId>{5C22544A-7EE6-4342-B048-85BDC9FD1C3A}</a:tableStyleId>
              </a:tblPr>
              <a:tblGrid>
                <a:gridCol w="3861188">
                  <a:extLst>
                    <a:ext uri="{9D8B030D-6E8A-4147-A177-3AD203B41FA5}">
                      <a16:colId xmlns:a16="http://schemas.microsoft.com/office/drawing/2014/main" val="1827917660"/>
                    </a:ext>
                  </a:extLst>
                </a:gridCol>
              </a:tblGrid>
              <a:tr h="248617">
                <a:tc>
                  <a:txBody>
                    <a:bodyPr/>
                    <a:lstStyle/>
                    <a:p>
                      <a:r>
                        <a:rPr lang="en-GB" sz="1800" b="0" dirty="0">
                          <a:latin typeface="Tw Cen MT" panose="020B0602020104020603" pitchFamily="34" charset="0"/>
                        </a:rPr>
                        <a:t>Exam advice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0">
                <a:tc>
                  <a:txBody>
                    <a:bodyPr/>
                    <a:lstStyle/>
                    <a:p>
                      <a:pPr algn="l"/>
                      <a:r>
                        <a:rPr lang="en-GB" sz="1800" b="0" dirty="0">
                          <a:latin typeface="Tw Cen MT" panose="020B0602020104020603" pitchFamily="34" charset="0"/>
                        </a:rPr>
                        <a:t>You will need to know the difference between an active digital footprint and a passive digital footprint.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1005</Words>
  <Application>Microsoft Office PowerPoint</Application>
  <PresentationFormat>Widescreen</PresentationFormat>
  <Paragraphs>143</Paragraphs>
  <Slides>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2021-07-07T16:03:18Z</dcterms:modified>
</cp:coreProperties>
</file>